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2" r:id="rId3"/>
    <p:sldId id="290" r:id="rId4"/>
    <p:sldId id="291" r:id="rId5"/>
    <p:sldId id="292" r:id="rId6"/>
    <p:sldId id="293" r:id="rId7"/>
    <p:sldId id="286" r:id="rId8"/>
    <p:sldId id="258" r:id="rId9"/>
    <p:sldId id="277" r:id="rId10"/>
    <p:sldId id="278"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17" autoAdjust="0"/>
  </p:normalViewPr>
  <p:slideViewPr>
    <p:cSldViewPr snapToGrid="0">
      <p:cViewPr varScale="1">
        <p:scale>
          <a:sx n="47" d="100"/>
          <a:sy n="47" d="100"/>
        </p:scale>
        <p:origin x="48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 like late frosts or droughts —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 and for some species, masting has already started to decline.</a:t>
            </a:r>
          </a:p>
          <a:p>
            <a:endParaRPr lang="en-US" altLang="zh-CN" dirty="0"/>
          </a:p>
          <a:p>
            <a:endParaRPr lang="en-US" altLang="zh-CN" dirty="0"/>
          </a:p>
          <a:p>
            <a:r>
              <a:rPr lang="en-US" altLang="zh-CN" dirty="0"/>
              <a:t>Predict the masting at the very end of the presentation, go back to your own research.</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could ripple through entire ecosystems.</a:t>
            </a:r>
          </a:p>
          <a:p>
            <a:r>
              <a:rPr lang="en-US" altLang="zh-CN" dirty="0"/>
              <a:t>Understanding the mechanisms behind masting — across different species, ecosystems, and environmental contexts — helps us predict how these processes will shift in the future and then we can better predict how forests will respond to the future. It’s a small seed of knowledge with huge ecological </a:t>
            </a:r>
            <a:r>
              <a:rPr lang="en-US" altLang="zh-CN"/>
              <a:t>consequences.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Garry oaks in this region seemed to produce rivers of acorns that covered driveways all over the city. People even complained that the sound of falling acorns was like machine guns pelting their roofs. This is what people usually call a </a:t>
            </a:r>
            <a:r>
              <a:rPr lang="en-US" altLang="zh-CN" i="1" dirty="0"/>
              <a:t>mast year</a:t>
            </a:r>
            <a:r>
              <a:rPr lang="en-US" altLang="zh-CN" dirty="0"/>
              <a:t>.</a:t>
            </a:r>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large year-to-year fluctuations in seed production</a:t>
            </a:r>
          </a:p>
          <a:p>
            <a:endParaRPr lang="en-US" altLang="zh-CN" dirty="0"/>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DD13D-CF5E-8FFC-F963-99A4BE002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C2773-0F62-9C95-EEC1-1DD85ECA3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33CAC-C11E-47F0-D30A-AF69E592B07D}"/>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a:p>
            <a:endParaRPr lang="en-US" altLang="zh-CN" dirty="0"/>
          </a:p>
        </p:txBody>
      </p:sp>
      <p:sp>
        <p:nvSpPr>
          <p:cNvPr id="4" name="Slide Number Placeholder 3">
            <a:extLst>
              <a:ext uri="{FF2B5EF4-FFF2-40B4-BE49-F238E27FC236}">
                <a16:creationId xmlns:a16="http://schemas.microsoft.com/office/drawing/2014/main" id="{170FC9DA-2D79-F0E8-A471-DD4A4000F6BA}"/>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389278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4443-46FB-C9FD-0BB8-8FF942884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406E-4242-C7DF-641E-74D4CDB03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AD42D2-0A87-CB76-B9FD-E8ECBA1A910A}"/>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a:p>
            <a:endParaRPr lang="en-US" altLang="zh-CN" dirty="0"/>
          </a:p>
        </p:txBody>
      </p:sp>
      <p:sp>
        <p:nvSpPr>
          <p:cNvPr id="4" name="Slide Number Placeholder 3">
            <a:extLst>
              <a:ext uri="{FF2B5EF4-FFF2-40B4-BE49-F238E27FC236}">
                <a16:creationId xmlns:a16="http://schemas.microsoft.com/office/drawing/2014/main" id="{D286DF14-CE33-CCF6-F921-FFF688C43C14}"/>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316773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695E6-29DD-5A89-4E61-CD8928583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FFF6E-0652-3E18-E9D1-3DD5529D1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ABA66-5E64-F257-CA62-61BBF61A98B7}"/>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704D18AF-4774-7778-CC34-A740C8C878D5}"/>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91794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Finally, </a:t>
            </a:r>
            <a:r>
              <a:rPr lang="en-US" altLang="zh-CN" b="0" dirty="0"/>
              <a:t>environmental cues </a:t>
            </a:r>
            <a:r>
              <a:rPr lang="en-US" altLang="zh-CN" dirty="0"/>
              <a:t>— such as temperature or rainfall patterns —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resources, pollination, or environmental cues. But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lies in limited resources. In nature,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flowering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2025/10/31</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2025/10/31</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climate change is going to affect masting</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5" name="Picture 4" descr="A cartoon tree with acorns&#10;&#10;AI-generated content may be incorrect.">
            <a:extLst>
              <a:ext uri="{FF2B5EF4-FFF2-40B4-BE49-F238E27FC236}">
                <a16:creationId xmlns:a16="http://schemas.microsoft.com/office/drawing/2014/main" id="{223E08C0-A505-3B83-1D2E-7C9805773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1622399"/>
            <a:ext cx="1258078" cy="1343083"/>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13076DE6-3436-DEC2-EE01-6D8EB432A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99" y="1916466"/>
            <a:ext cx="1258078" cy="1343083"/>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553FCB23-E398-4030-46B2-D7EA61FAD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051" y="1916466"/>
            <a:ext cx="1258078" cy="1343083"/>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F3C8A61E-701E-DA41-BE74-1285CC01C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30" y="2228899"/>
            <a:ext cx="1258078" cy="1343083"/>
          </a:xfrm>
          <a:prstGeom prst="rect">
            <a:avLst/>
          </a:prstGeom>
        </p:spPr>
      </p:pic>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200838" y="405817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fluxes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1BEB839A-0198-5920-D4BB-F5B16F612988}"/>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92721AB5-1C6B-76C0-9149-0FC5E6D2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851B0529-B40A-5E0B-103D-F73C359A5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93333281-E27E-FFC0-DFD2-84B4B6799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A9A88090-A711-3696-A964-5FFE06B76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91503979-8D41-3631-8559-0273CA08E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2F8E0F8A-FD34-4662-B64A-04A817681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2890F82D-03B4-8D78-37F3-46CBBCBCF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FA60DFB0-E5C1-3EB0-302E-ABB09D836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594057FF-5DA5-691D-9F5D-3A112784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88052EBC-2DD0-080F-D693-67100F29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56939215-925D-2A1F-C5EE-A86FFB43B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90C7FA4F-60A4-04FF-4079-3C96ABD99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3" name="Rectangle: Rounded Corners 32">
            <a:extLst>
              <a:ext uri="{FF2B5EF4-FFF2-40B4-BE49-F238E27FC236}">
                <a16:creationId xmlns:a16="http://schemas.microsoft.com/office/drawing/2014/main" id="{9DD827C7-A533-A9AA-AB3A-53C59242E8C3}"/>
              </a:ext>
            </a:extLst>
          </p:cNvPr>
          <p:cNvSpPr/>
          <p:nvPr/>
        </p:nvSpPr>
        <p:spPr>
          <a:xfrm>
            <a:off x="6698272" y="1187095"/>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ABF2B4BD-AF0A-373B-D984-08CF72899D23}"/>
              </a:ext>
            </a:extLst>
          </p:cNvPr>
          <p:cNvSpPr/>
          <p:nvPr/>
        </p:nvSpPr>
        <p:spPr>
          <a:xfrm>
            <a:off x="1088560" y="3509461"/>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Rounded Corners 34">
            <a:extLst>
              <a:ext uri="{FF2B5EF4-FFF2-40B4-BE49-F238E27FC236}">
                <a16:creationId xmlns:a16="http://schemas.microsoft.com/office/drawing/2014/main" id="{2DB06286-9DB5-D5FA-26CF-EC2419C26C06}"/>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3509068A-9B16-78B7-8781-3399192B4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5A23F-761C-A6E4-5536-23E9E06B9C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06CE023-3205-0195-57F7-542B4BF1D137}"/>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011C2E2B-83D8-47D3-DB6A-A2BF4188EDA6}"/>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C8A99D57-C715-DBED-53AB-2039D2D7C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4B28524C-4455-A47F-7CD4-9A7176B42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A1116416-4559-361B-D98F-3E6CA7CD7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7F73A65A-061E-5E71-C9AA-4C7A5FF8A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C05B0008-88A9-AD4B-00EA-46B8F10EB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8BB0AEC5-8E35-A552-E187-8B51B7232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01FE113C-C9ED-89BE-6D1B-992B65133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19179CC0-8811-1F12-6219-1CF9D5B86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706245C3-447A-6D71-9E68-775C2B4C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CB775F3A-147A-B8A1-C313-E730BB63A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885C0685-F136-6D5C-0415-DEE86F2344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790CD67-FD98-732A-D6B4-B06680967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54F41056-8154-4520-1AB6-6A8A6596812B}"/>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77A86C07-4594-429F-C93B-C7B30F82705F}"/>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DA114190-58B3-236D-42E5-A9E6532AC8C4}"/>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AA9A0CB-E4DC-54CA-4096-B0D37D31AD44}"/>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40FCB17-EC06-DDCD-55D3-C0150276733B}"/>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3B66610-4880-97A4-1A24-D88E526A34E5}"/>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4516D14-5D10-F2F6-A84B-31050EFD0F65}"/>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BBA3CBE3-7CA3-B08B-D82F-AE4D673290AB}"/>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3F2E8D7C-A4E2-C7DF-DEF8-10AE2ECE8202}"/>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F4DED652-EB4F-EB88-216F-1AEB40B27713}"/>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FC746403-624B-7E73-D09B-D1A95E4CC832}"/>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4" name="Rectangle: Rounded Corners 33">
            <a:extLst>
              <a:ext uri="{FF2B5EF4-FFF2-40B4-BE49-F238E27FC236}">
                <a16:creationId xmlns:a16="http://schemas.microsoft.com/office/drawing/2014/main" id="{36A286FB-CC73-5E6D-ACAE-31D3EDB4C9B5}"/>
              </a:ext>
            </a:extLst>
          </p:cNvPr>
          <p:cNvSpPr/>
          <p:nvPr/>
        </p:nvSpPr>
        <p:spPr>
          <a:xfrm>
            <a:off x="1088560" y="3509461"/>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Rounded Corners 34">
            <a:extLst>
              <a:ext uri="{FF2B5EF4-FFF2-40B4-BE49-F238E27FC236}">
                <a16:creationId xmlns:a16="http://schemas.microsoft.com/office/drawing/2014/main" id="{BE2883F6-9DDC-7408-42C2-A291B73E82EE}"/>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05A3A005-0FBD-E333-9B67-E5047D730703}"/>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0225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B6F2403A-1A12-AEE0-0AE8-39E891B40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B20BD-7061-B540-FAC1-A6E4706E75F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6FF9E534-FB63-E59A-2DB3-E1689113BD21}"/>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7A7F343C-BBEC-3C82-9B62-CA77A974AFE2}"/>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FC8C20D6-E2B9-A589-CFDB-12F2BC5F5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48F78513-AC1F-9660-8BB3-1C300DBDF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75265F9B-2CBE-9235-82F7-4C8986BFC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FF9FF0A1-72FC-4A1E-0329-2AFF59E4E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C7720B4A-6406-C540-96D5-AE7E54948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B5FC649D-7AC9-C488-D7CA-61E26187D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973B1119-68D9-BB0F-EEE1-9261B4ED5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F5B79BBC-7255-9BA7-C56B-C5AC0AB62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EA4C2C81-6904-953E-0F42-D72ECD5C5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4B4FB007-735A-1C73-D62A-35E5A900B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24B6176F-04FB-CB11-3E89-2FEAB0C38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2477BD4E-51CA-FA5B-44B4-AF6DE6346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45C51535-DEC9-E22E-EDCE-662D8A6C3E0D}"/>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CBBD3DF3-ADC4-A52C-A972-4029CB616B87}"/>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20AEF0B9-AA9C-C5EA-23AB-F1A09C16CBC9}"/>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8FC00DC5-3502-8154-46EC-440C0B02E309}"/>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B01161F8-CDEF-7D0A-9EEB-54A83BAE9516}"/>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DF19A1F-0875-7DA9-D3EB-940E4AF80247}"/>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9B513090-E9BE-2CCC-9A5B-3B3677D8D4B3}"/>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7C07DE38-5F39-BBF1-9A72-B648AD24A146}"/>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317CD58F-40DD-A253-6969-8C509DFA94F0}"/>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89199DFA-F2E4-984E-4865-360F59C8F260}"/>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4F7B9DA3-66CC-89CF-91C9-6A962929BC43}"/>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5" name="Rectangle: Rounded Corners 34">
            <a:extLst>
              <a:ext uri="{FF2B5EF4-FFF2-40B4-BE49-F238E27FC236}">
                <a16:creationId xmlns:a16="http://schemas.microsoft.com/office/drawing/2014/main" id="{70173D03-0599-0F7B-2FB0-251A8ED305FC}"/>
              </a:ext>
            </a:extLst>
          </p:cNvPr>
          <p:cNvSpPr/>
          <p:nvPr/>
        </p:nvSpPr>
        <p:spPr>
          <a:xfrm>
            <a:off x="6698271" y="3512006"/>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14C0D2E-A637-DEE6-B706-9B823675701D}"/>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Rounded Corners 20">
            <a:extLst>
              <a:ext uri="{FF2B5EF4-FFF2-40B4-BE49-F238E27FC236}">
                <a16:creationId xmlns:a16="http://schemas.microsoft.com/office/drawing/2014/main" id="{25EBB582-0B73-3773-ADE0-57E198C362DF}"/>
              </a:ext>
            </a:extLst>
          </p:cNvPr>
          <p:cNvSpPr/>
          <p:nvPr/>
        </p:nvSpPr>
        <p:spPr>
          <a:xfrm>
            <a:off x="6698271"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645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BBE1BE7-9ED7-3D74-5934-2D9BF3D63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030F9-8418-1189-0A01-95553C6D178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4A196BF9-7C7A-406F-7A43-01EAA8A58A4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5" name="Rectangle 4">
            <a:extLst>
              <a:ext uri="{FF2B5EF4-FFF2-40B4-BE49-F238E27FC236}">
                <a16:creationId xmlns:a16="http://schemas.microsoft.com/office/drawing/2014/main" id="{521E4BFE-2A39-B00F-7E30-00F18E510728}"/>
              </a:ext>
            </a:extLst>
          </p:cNvPr>
          <p:cNvSpPr/>
          <p:nvPr/>
        </p:nvSpPr>
        <p:spPr>
          <a:xfrm>
            <a:off x="497137" y="411195"/>
            <a:ext cx="9233715" cy="923330"/>
          </a:xfrm>
          <a:prstGeom prst="rect">
            <a:avLst/>
          </a:prstGeom>
          <a:noFill/>
        </p:spPr>
        <p:txBody>
          <a:bodyPr wrap="square" rtlCol="0">
            <a:spAutoFit/>
          </a:bodyPr>
          <a:lstStyle/>
          <a:p>
            <a:r>
              <a:rPr lang="en-US" altLang="zh-CN" sz="5400" b="1" dirty="0"/>
              <a:t>Characteristics of masting</a:t>
            </a:r>
          </a:p>
        </p:txBody>
      </p:sp>
      <p:pic>
        <p:nvPicPr>
          <p:cNvPr id="6" name="Picture 5" descr="A cartoon tree with acorns&#10;&#10;AI-generated content may be incorrect.">
            <a:extLst>
              <a:ext uri="{FF2B5EF4-FFF2-40B4-BE49-F238E27FC236}">
                <a16:creationId xmlns:a16="http://schemas.microsoft.com/office/drawing/2014/main" id="{B33C4D5B-6621-8CEB-F5B6-7614BEB77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282" y="1577919"/>
            <a:ext cx="1436697" cy="1533772"/>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3623AD58-47D1-5E5E-1858-9094A1302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1959790"/>
            <a:ext cx="1071065" cy="1102110"/>
          </a:xfrm>
          <a:prstGeom prst="rect">
            <a:avLst/>
          </a:prstGeom>
        </p:spPr>
      </p:pic>
      <p:pic>
        <p:nvPicPr>
          <p:cNvPr id="8" name="Picture 7" descr="A cartoon tree with acorns&#10;&#10;AI-generated content may be incorrect.">
            <a:extLst>
              <a:ext uri="{FF2B5EF4-FFF2-40B4-BE49-F238E27FC236}">
                <a16:creationId xmlns:a16="http://schemas.microsoft.com/office/drawing/2014/main" id="{87ED4944-85A8-AE02-6FFC-C22D7F29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8" y="1192904"/>
            <a:ext cx="1436697" cy="1533772"/>
          </a:xfrm>
          <a:prstGeom prst="rect">
            <a:avLst/>
          </a:prstGeom>
        </p:spPr>
      </p:pic>
      <p:pic>
        <p:nvPicPr>
          <p:cNvPr id="9" name="Picture 8" descr="A cartoon tree with acorns&#10;&#10;AI-generated content may be incorrect.">
            <a:extLst>
              <a:ext uri="{FF2B5EF4-FFF2-40B4-BE49-F238E27FC236}">
                <a16:creationId xmlns:a16="http://schemas.microsoft.com/office/drawing/2014/main" id="{5A36DBA9-19F3-6CB9-36B5-E34572698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484" y="1385455"/>
            <a:ext cx="1436697" cy="1533772"/>
          </a:xfrm>
          <a:prstGeom prst="rect">
            <a:avLst/>
          </a:prstGeom>
        </p:spPr>
      </p:pic>
      <p:pic>
        <p:nvPicPr>
          <p:cNvPr id="10" name="Picture 9" descr="A cartoon tree with acorns&#10;&#10;AI-generated content may be incorrect.">
            <a:extLst>
              <a:ext uri="{FF2B5EF4-FFF2-40B4-BE49-F238E27FC236}">
                <a16:creationId xmlns:a16="http://schemas.microsoft.com/office/drawing/2014/main" id="{6AE4C0ED-9A26-AE20-AF63-4DD6735F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210" y="1463643"/>
            <a:ext cx="1436697" cy="1533772"/>
          </a:xfrm>
          <a:prstGeom prst="rect">
            <a:avLst/>
          </a:prstGeom>
        </p:spPr>
      </p:pic>
      <p:pic>
        <p:nvPicPr>
          <p:cNvPr id="11" name="Picture 10" descr="A cartoon tree with acorns&#10;&#10;AI-generated content may be incorrect.">
            <a:extLst>
              <a:ext uri="{FF2B5EF4-FFF2-40B4-BE49-F238E27FC236}">
                <a16:creationId xmlns:a16="http://schemas.microsoft.com/office/drawing/2014/main" id="{DF40A06E-9008-80CE-94B0-97125CD70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038" y="1295879"/>
            <a:ext cx="1436697" cy="1533772"/>
          </a:xfrm>
          <a:prstGeom prst="rect">
            <a:avLst/>
          </a:prstGeom>
        </p:spPr>
      </p:pic>
      <p:pic>
        <p:nvPicPr>
          <p:cNvPr id="12" name="Picture 11" descr="A cartoon tree with acorns&#10;&#10;AI-generated content may be incorrect.">
            <a:extLst>
              <a:ext uri="{FF2B5EF4-FFF2-40B4-BE49-F238E27FC236}">
                <a16:creationId xmlns:a16="http://schemas.microsoft.com/office/drawing/2014/main" id="{E296E204-CA09-248C-52EC-8F0757EBE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301" y="3815188"/>
            <a:ext cx="1436697" cy="1533772"/>
          </a:xfrm>
          <a:prstGeom prst="rect">
            <a:avLst/>
          </a:prstGeom>
        </p:spPr>
      </p:pic>
      <p:pic>
        <p:nvPicPr>
          <p:cNvPr id="13" name="Picture 12" descr="A cartoon tree with acorns on it&#10;&#10;AI-generated content may be incorrect.">
            <a:extLst>
              <a:ext uri="{FF2B5EF4-FFF2-40B4-BE49-F238E27FC236}">
                <a16:creationId xmlns:a16="http://schemas.microsoft.com/office/drawing/2014/main" id="{95EBA4F4-5A8F-BF7C-075C-38A80FBDE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173" y="4211237"/>
            <a:ext cx="1071065" cy="1102110"/>
          </a:xfrm>
          <a:prstGeom prst="rect">
            <a:avLst/>
          </a:prstGeom>
        </p:spPr>
      </p:pic>
      <p:pic>
        <p:nvPicPr>
          <p:cNvPr id="14" name="Picture 13" descr="A cartoon tree with acorns&#10;&#10;AI-generated content may be incorrect.">
            <a:extLst>
              <a:ext uri="{FF2B5EF4-FFF2-40B4-BE49-F238E27FC236}">
                <a16:creationId xmlns:a16="http://schemas.microsoft.com/office/drawing/2014/main" id="{24D762D9-6323-F17E-5283-72F915664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728" y="3779575"/>
            <a:ext cx="1436697" cy="1533772"/>
          </a:xfrm>
          <a:prstGeom prst="rect">
            <a:avLst/>
          </a:prstGeom>
        </p:spPr>
      </p:pic>
      <p:pic>
        <p:nvPicPr>
          <p:cNvPr id="15" name="Picture 14" descr="A cartoon tree with acorns on it&#10;&#10;AI-generated content may be incorrect.">
            <a:extLst>
              <a:ext uri="{FF2B5EF4-FFF2-40B4-BE49-F238E27FC236}">
                <a16:creationId xmlns:a16="http://schemas.microsoft.com/office/drawing/2014/main" id="{CA991A4B-ABCD-C187-C9DA-F36C48A7A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297" y="4246850"/>
            <a:ext cx="1071065" cy="1102110"/>
          </a:xfrm>
          <a:prstGeom prst="rect">
            <a:avLst/>
          </a:prstGeom>
        </p:spPr>
      </p:pic>
      <p:pic>
        <p:nvPicPr>
          <p:cNvPr id="16" name="Picture 15" descr="A cartoon tree with acorns on it&#10;&#10;AI-generated content may be incorrect.">
            <a:extLst>
              <a:ext uri="{FF2B5EF4-FFF2-40B4-BE49-F238E27FC236}">
                <a16:creationId xmlns:a16="http://schemas.microsoft.com/office/drawing/2014/main" id="{9084E686-9421-B7C5-B830-79CF417F0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988" y="4224108"/>
            <a:ext cx="1071065" cy="1102110"/>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A4AD170-E900-25D6-F76B-7B9E72C20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870" y="3860585"/>
            <a:ext cx="1436697" cy="1533772"/>
          </a:xfrm>
          <a:prstGeom prst="rect">
            <a:avLst/>
          </a:prstGeom>
        </p:spPr>
      </p:pic>
      <p:sp>
        <p:nvSpPr>
          <p:cNvPr id="18" name="TextBox 17">
            <a:extLst>
              <a:ext uri="{FF2B5EF4-FFF2-40B4-BE49-F238E27FC236}">
                <a16:creationId xmlns:a16="http://schemas.microsoft.com/office/drawing/2014/main" id="{C1654AB0-8B90-3ADE-6FD8-2873BE01ECC1}"/>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7D63298C-CE89-AA64-7407-F46C5B22B3D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BA76DF49-D284-8DF5-8302-E446F6C307F3}"/>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128F60F8-414D-588F-785C-A7E09A9FF3A6}"/>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EEF7F55E-6859-5D13-805C-A0A89EA67D9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5796625A-BADB-2F3E-1D83-F906AB6D4313}"/>
              </a:ext>
            </a:extLst>
          </p:cNvPr>
          <p:cNvSpPr txBox="1"/>
          <p:nvPr/>
        </p:nvSpPr>
        <p:spPr>
          <a:xfrm>
            <a:off x="1686954" y="3445856"/>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F3A01DDC-3EE8-2D05-A80B-4CF3B158A553}"/>
              </a:ext>
            </a:extLst>
          </p:cNvPr>
          <p:cNvSpPr txBox="1"/>
          <p:nvPr/>
        </p:nvSpPr>
        <p:spPr>
          <a:xfrm>
            <a:off x="3526213" y="3426767"/>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471425A3-2C7F-875C-C2D4-79A2FD22626C}"/>
              </a:ext>
            </a:extLst>
          </p:cNvPr>
          <p:cNvSpPr txBox="1"/>
          <p:nvPr/>
        </p:nvSpPr>
        <p:spPr>
          <a:xfrm>
            <a:off x="6848400" y="3459215"/>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15FB6AD4-3D95-DB7B-91FD-231AEEE2369A}"/>
              </a:ext>
            </a:extLst>
          </p:cNvPr>
          <p:cNvSpPr txBox="1"/>
          <p:nvPr/>
        </p:nvSpPr>
        <p:spPr>
          <a:xfrm>
            <a:off x="8134969" y="3491253"/>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9E8F9F0F-66D3-6384-9B6C-A9A7C7A00581}"/>
              </a:ext>
            </a:extLst>
          </p:cNvPr>
          <p:cNvSpPr txBox="1"/>
          <p:nvPr/>
        </p:nvSpPr>
        <p:spPr>
          <a:xfrm>
            <a:off x="9125339" y="3494495"/>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A698D3C4-B2B1-8841-7D16-FA74AC3B049D}"/>
              </a:ext>
            </a:extLst>
          </p:cNvPr>
          <p:cNvSpPr txBox="1"/>
          <p:nvPr/>
        </p:nvSpPr>
        <p:spPr>
          <a:xfrm>
            <a:off x="10110361" y="3500304"/>
            <a:ext cx="1211025" cy="369332"/>
          </a:xfrm>
          <a:prstGeom prst="rect">
            <a:avLst/>
          </a:prstGeom>
          <a:noFill/>
        </p:spPr>
        <p:txBody>
          <a:bodyPr wrap="square" rtlCol="0">
            <a:spAutoFit/>
          </a:bodyPr>
          <a:lstStyle/>
          <a:p>
            <a:r>
              <a:rPr lang="en-US" altLang="zh-CN" dirty="0"/>
              <a:t>Mast year</a:t>
            </a:r>
            <a:endParaRPr lang="zh-CN" altLang="en-US" dirty="0"/>
          </a:p>
        </p:txBody>
      </p:sp>
      <p:sp>
        <p:nvSpPr>
          <p:cNvPr id="35" name="Rectangle: Rounded Corners 34">
            <a:extLst>
              <a:ext uri="{FF2B5EF4-FFF2-40B4-BE49-F238E27FC236}">
                <a16:creationId xmlns:a16="http://schemas.microsoft.com/office/drawing/2014/main" id="{722DF167-0142-0E2D-628F-F04E4E23A710}"/>
              </a:ext>
            </a:extLst>
          </p:cNvPr>
          <p:cNvSpPr/>
          <p:nvPr/>
        </p:nvSpPr>
        <p:spPr>
          <a:xfrm>
            <a:off x="1088559" y="352640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08797125-7AD4-09C1-EC8B-7A88685930CB}"/>
              </a:ext>
            </a:extLst>
          </p:cNvPr>
          <p:cNvSpPr/>
          <p:nvPr/>
        </p:nvSpPr>
        <p:spPr>
          <a:xfrm>
            <a:off x="1088560"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Rounded Corners 20">
            <a:extLst>
              <a:ext uri="{FF2B5EF4-FFF2-40B4-BE49-F238E27FC236}">
                <a16:creationId xmlns:a16="http://schemas.microsoft.com/office/drawing/2014/main" id="{6FAD993F-C9A2-6585-837D-BA17F5E3A360}"/>
              </a:ext>
            </a:extLst>
          </p:cNvPr>
          <p:cNvSpPr/>
          <p:nvPr/>
        </p:nvSpPr>
        <p:spPr>
          <a:xfrm>
            <a:off x="6698271" y="1200217"/>
            <a:ext cx="4658775" cy="2236019"/>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245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641" y="1251858"/>
            <a:ext cx="1258078" cy="1343083"/>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5">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186" y="1203955"/>
            <a:ext cx="1258078" cy="1343083"/>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5">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4" name="Picture 3" descr="A cartoon tree with a face and leaves&#10;&#10;AI-generated content may be incorrect.">
            <a:extLst>
              <a:ext uri="{FF2B5EF4-FFF2-40B4-BE49-F238E27FC236}">
                <a16:creationId xmlns:a16="http://schemas.microsoft.com/office/drawing/2014/main" id="{84E5C678-DB64-829E-4513-4F39FAFE1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343" y="1673566"/>
            <a:ext cx="1258078" cy="1343083"/>
          </a:xfrm>
          <a:prstGeom prst="rect">
            <a:avLst/>
          </a:prstGeom>
        </p:spPr>
      </p:pic>
      <p:pic>
        <p:nvPicPr>
          <p:cNvPr id="5" name="Picture 4" descr="A cartoon tree with a face and leaves&#10;&#10;AI-generated content may be incorrect.">
            <a:extLst>
              <a:ext uri="{FF2B5EF4-FFF2-40B4-BE49-F238E27FC236}">
                <a16:creationId xmlns:a16="http://schemas.microsoft.com/office/drawing/2014/main" id="{B60284B4-1BE2-ADCF-620C-ED4B26F1C5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4141" y="1673566"/>
            <a:ext cx="1327533" cy="1417231"/>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23" name="Picture 22" descr="A cartoon tree with acorns&#10;&#10;AI-generated content may be incorrect.">
            <a:extLst>
              <a:ext uri="{FF2B5EF4-FFF2-40B4-BE49-F238E27FC236}">
                <a16:creationId xmlns:a16="http://schemas.microsoft.com/office/drawing/2014/main" id="{8B2BAB7D-D72C-B637-7EEE-910B6974E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207" y="3952629"/>
            <a:ext cx="1503407" cy="1604989"/>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6">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Hypotheses for masting</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2166370" y="5624173"/>
            <a:ext cx="2658262" cy="646331"/>
          </a:xfrm>
          <a:prstGeom prst="rect">
            <a:avLst/>
          </a:prstGeom>
          <a:noFill/>
        </p:spPr>
        <p:txBody>
          <a:bodyPr wrap="square" rtlCol="0">
            <a:spAutoFit/>
          </a:bodyPr>
          <a:lstStyle>
            <a:defPPr>
              <a:defRPr lang="zh-CN"/>
            </a:defPPr>
            <a:lvl1pPr>
              <a:defRPr b="1"/>
            </a:lvl1pPr>
          </a:lstStyle>
          <a:p>
            <a:r>
              <a:rPr lang="en-US" altLang="zh-CN" dirty="0"/>
              <a:t>Resource matching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18" name="Picture 17" descr="A cartoon tree with acorns on it&#10;&#10;AI-generated content may be incorrect.">
            <a:extLst>
              <a:ext uri="{FF2B5EF4-FFF2-40B4-BE49-F238E27FC236}">
                <a16:creationId xmlns:a16="http://schemas.microsoft.com/office/drawing/2014/main" id="{E9AE0D3D-4560-4990-A3E4-942B464634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1147" y="4427756"/>
            <a:ext cx="1071065" cy="1102110"/>
          </a:xfrm>
          <a:prstGeom prst="rect">
            <a:avLst/>
          </a:prstGeom>
        </p:spPr>
      </p:pic>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649975" y="557790"/>
            <a:ext cx="10432007" cy="707886"/>
          </a:xfrm>
          <a:prstGeom prst="rect">
            <a:avLst/>
          </a:prstGeom>
          <a:noFill/>
        </p:spPr>
        <p:txBody>
          <a:bodyPr wrap="square" rtlCol="0">
            <a:spAutoFit/>
          </a:bodyPr>
          <a:lstStyle/>
          <a:p>
            <a:r>
              <a:rPr lang="en-US" altLang="zh-CN" sz="4000" b="1" dirty="0"/>
              <a:t>Resources allocation and masting</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868842" y="391606"/>
            <a:ext cx="8210902" cy="923330"/>
          </a:xfrm>
          <a:prstGeom prst="rect">
            <a:avLst/>
          </a:prstGeom>
          <a:noFill/>
        </p:spPr>
        <p:txBody>
          <a:bodyPr wrap="square" rtlCol="0">
            <a:spAutoFit/>
          </a:bodyPr>
          <a:lstStyle/>
          <a:p>
            <a:r>
              <a:rPr lang="en-US" altLang="zh-CN" sz="5400" b="1" dirty="0"/>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7818</TotalTime>
  <Words>1595</Words>
  <Application>Microsoft Office PowerPoint</Application>
  <PresentationFormat>Widescreen</PresentationFormat>
  <Paragraphs>161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39</cp:revision>
  <dcterms:created xsi:type="dcterms:W3CDTF">2025-03-19T05:29:56Z</dcterms:created>
  <dcterms:modified xsi:type="dcterms:W3CDTF">2025-11-03T18:54:18Z</dcterms:modified>
</cp:coreProperties>
</file>